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1"/>
  </p:notesMasterIdLst>
  <p:handoutMasterIdLst>
    <p:handoutMasterId r:id="rId22"/>
  </p:handoutMasterIdLst>
  <p:sldIdLst>
    <p:sldId id="603" r:id="rId8"/>
    <p:sldId id="2340" r:id="rId9"/>
    <p:sldId id="739" r:id="rId10"/>
    <p:sldId id="2607" r:id="rId11"/>
    <p:sldId id="2611" r:id="rId12"/>
    <p:sldId id="2628" r:id="rId13"/>
    <p:sldId id="2640" r:id="rId14"/>
    <p:sldId id="2629" r:id="rId15"/>
    <p:sldId id="2613" r:id="rId16"/>
    <p:sldId id="2626" r:id="rId17"/>
    <p:sldId id="2614" r:id="rId18"/>
    <p:sldId id="2615" r:id="rId19"/>
    <p:sldId id="582" r:id="rId2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0432FF"/>
    <a:srgbClr val="0096FF"/>
    <a:srgbClr val="F2F2F2"/>
    <a:srgbClr val="4F81BD"/>
    <a:srgbClr val="E2F9D0"/>
    <a:srgbClr val="221815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7" d="100"/>
          <a:sy n="127" d="100"/>
        </p:scale>
        <p:origin x="21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2024/6/12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ai-org/grok-1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71A7C8-49C3-104C-B55C-DB051073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522046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525786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00296" y="1966219"/>
            <a:ext cx="11171138" cy="3066490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DeepSeek</a:t>
            </a: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后大模型</a:t>
            </a:r>
            <a:endParaRPr lang="en-US" altLang="zh-CN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迎来跳水大降价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对百模大战产商思考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23</a:t>
            </a:r>
            <a:r>
              <a:rPr lang="zh-CN" altLang="en-US" sz="2000" dirty="0">
                <a:solidFill>
                  <a:srgbClr val="FF0000"/>
                </a:solidFill>
              </a:rPr>
              <a:t> 年跟随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 甚至魔改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YI</a:t>
            </a:r>
            <a:r>
              <a:rPr lang="zh-CN" altLang="en-US" sz="2000" dirty="0">
                <a:solidFill>
                  <a:srgbClr val="FF0000"/>
                </a:solidFill>
              </a:rPr>
              <a:t> 大模型），</a:t>
            </a: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年国外开源闭源大爆发：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为什么首先做出大模型的不是国内大厂，而是创业公司？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大模型是否只需要真正 </a:t>
            </a:r>
            <a:r>
              <a:rPr lang="en-US" altLang="zh-CN" sz="1800" dirty="0">
                <a:latin typeface="Gill Sans MT" panose="020B0502020104020203" pitchFamily="34" charset="0"/>
              </a:rPr>
              <a:t>N</a:t>
            </a:r>
            <a:r>
              <a:rPr lang="zh-CN" altLang="en-US" sz="1800" dirty="0">
                <a:latin typeface="Gill Sans MT" panose="020B0502020104020203" pitchFamily="34" charset="0"/>
              </a:rPr>
              <a:t> 哥核心人才，而不是乌合之众？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大厂严重 </a:t>
            </a:r>
            <a:r>
              <a:rPr lang="en-US" altLang="zh-CN" sz="1800" dirty="0">
                <a:latin typeface="Gill Sans MT" panose="020B0502020104020203" pitchFamily="34" charset="0"/>
              </a:rPr>
              <a:t>KPI</a:t>
            </a:r>
            <a:r>
              <a:rPr lang="zh-CN" altLang="en-US" sz="1800" dirty="0">
                <a:latin typeface="Gill Sans MT" panose="020B0502020104020203" pitchFamily="34" charset="0"/>
              </a:rPr>
              <a:t> 导向方式不利于大模型方向创新，需要灵活快速适应变化的创业公司？</a:t>
            </a:r>
          </a:p>
        </p:txBody>
      </p:sp>
    </p:spTree>
    <p:extLst>
      <p:ext uri="{BB962C8B-B14F-4D97-AF65-F5344CB8AC3E}">
        <p14:creationId xmlns:p14="http://schemas.microsoft.com/office/powerpoint/2010/main" val="123088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对计算产商思考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23</a:t>
            </a:r>
            <a:r>
              <a:rPr lang="zh-CN" altLang="en-US" sz="2000" dirty="0">
                <a:solidFill>
                  <a:srgbClr val="FF0000"/>
                </a:solidFill>
              </a:rPr>
              <a:t> 年适配好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 系列及其衍生（</a:t>
            </a:r>
            <a:r>
              <a:rPr lang="en-US" altLang="zh-CN" sz="2000" dirty="0">
                <a:solidFill>
                  <a:srgbClr val="FF0000"/>
                </a:solidFill>
              </a:rPr>
              <a:t> BaiChuan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etc..</a:t>
            </a:r>
            <a:r>
              <a:rPr lang="zh-CN" altLang="en-US" sz="2000" dirty="0">
                <a:solidFill>
                  <a:srgbClr val="FF0000"/>
                </a:solidFill>
              </a:rPr>
              <a:t>），</a:t>
            </a: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年国外开源大爆发：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如英特尔 </a:t>
            </a:r>
            <a:r>
              <a:rPr lang="en-US" altLang="zh-CN" sz="1800" dirty="0">
                <a:latin typeface="Gill Sans MT" panose="020B0502020104020203" pitchFamily="34" charset="0"/>
              </a:rPr>
              <a:t>Gaudi2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POC</a:t>
            </a:r>
            <a:r>
              <a:rPr lang="zh-CN" altLang="en-US" sz="1800" dirty="0">
                <a:latin typeface="Gill Sans MT" panose="020B0502020104020203" pitchFamily="34" charset="0"/>
              </a:rPr>
              <a:t> 时只能适配 </a:t>
            </a:r>
            <a:r>
              <a:rPr lang="en-US" altLang="zh-CN" sz="1800" dirty="0">
                <a:latin typeface="Gill Sans MT" panose="020B0502020104020203" pitchFamily="34" charset="0"/>
              </a:rPr>
              <a:t>LLAMA</a:t>
            </a:r>
            <a:r>
              <a:rPr lang="zh-CN" altLang="en-US" sz="1800" dirty="0">
                <a:latin typeface="Gill Sans MT" panose="020B0502020104020203" pitchFamily="34" charset="0"/>
              </a:rPr>
              <a:t> 系列模型，计算产商 </a:t>
            </a:r>
            <a:r>
              <a:rPr lang="en-US" altLang="zh-CN" sz="1800" dirty="0">
                <a:latin typeface="Gill Sans MT" panose="020B0502020104020203" pitchFamily="34" charset="0"/>
              </a:rPr>
              <a:t>24</a:t>
            </a:r>
            <a:r>
              <a:rPr lang="zh-CN" altLang="en-US" sz="1800" dirty="0">
                <a:latin typeface="Gill Sans MT" panose="020B0502020104020203" pitchFamily="34" charset="0"/>
              </a:rPr>
              <a:t> 年继续努力跟跑开源大模型？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面向国内计算产商 如寒武纪</a:t>
            </a:r>
            <a:r>
              <a:rPr lang="en-US" altLang="zh-CN" sz="1800" dirty="0">
                <a:latin typeface="Gill Sans MT" panose="020B0502020104020203" pitchFamily="34" charset="0"/>
              </a:rPr>
              <a:t>/</a:t>
            </a:r>
            <a:r>
              <a:rPr lang="zh-CN" altLang="en-US" sz="1800" dirty="0">
                <a:latin typeface="Gill Sans MT" panose="020B0502020104020203" pitchFamily="34" charset="0"/>
              </a:rPr>
              <a:t>燧原 等需要耗费大量人力适配，</a:t>
            </a:r>
            <a:r>
              <a:rPr lang="en-US" altLang="zh-CN" sz="1800" dirty="0">
                <a:latin typeface="Gill Sans MT" panose="020B0502020104020203" pitchFamily="34" charset="0"/>
              </a:rPr>
              <a:t>24</a:t>
            </a:r>
            <a:r>
              <a:rPr lang="zh-CN" altLang="en-US" sz="1800" dirty="0">
                <a:latin typeface="Gill Sans MT" panose="020B0502020104020203" pitchFamily="34" charset="0"/>
              </a:rPr>
              <a:t> 年继续适配还是聚焦底层能力？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如何真正破局？聚焦底层能力，构建模块化性能 </a:t>
            </a:r>
            <a:r>
              <a:rPr lang="en-US" altLang="zh-CN" sz="1800" dirty="0">
                <a:latin typeface="Gill Sans MT" panose="020B0502020104020203" pitchFamily="34" charset="0"/>
              </a:rPr>
              <a:t>&amp;&amp;</a:t>
            </a:r>
            <a:r>
              <a:rPr lang="zh-CN" altLang="en-US" sz="1800" dirty="0">
                <a:latin typeface="Gill Sans MT" panose="020B0502020104020203" pitchFamily="34" charset="0"/>
              </a:rPr>
              <a:t> 精度 </a:t>
            </a:r>
            <a:r>
              <a:rPr lang="en-US" altLang="zh-CN" sz="1800" dirty="0">
                <a:latin typeface="Gill Sans MT" panose="020B0502020104020203" pitchFamily="34" charset="0"/>
              </a:rPr>
              <a:t>Benchmark</a:t>
            </a:r>
            <a:r>
              <a:rPr lang="zh-CN" altLang="en-US" sz="1800" dirty="0">
                <a:latin typeface="Gill Sans MT" panose="020B0502020104020203" pitchFamily="34" charset="0"/>
              </a:rPr>
              <a:t>，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大模型自行组装</a:t>
            </a:r>
          </a:p>
        </p:txBody>
      </p:sp>
    </p:spTree>
    <p:extLst>
      <p:ext uri="{BB962C8B-B14F-4D97-AF65-F5344CB8AC3E}">
        <p14:creationId xmlns:p14="http://schemas.microsoft.com/office/powerpoint/2010/main" val="36212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对投融资思考 </a:t>
            </a:r>
            <a:r>
              <a:rPr lang="en-US" altLang="zh-CN" dirty="0">
                <a:solidFill>
                  <a:srgbClr val="C00000"/>
                </a:solidFill>
              </a:rPr>
              <a:t>I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en-US" sz="2000" dirty="0">
                <a:solidFill>
                  <a:srgbClr val="FF0000"/>
                </a:solidFill>
              </a:rPr>
              <a:t> 股出现 </a:t>
            </a:r>
            <a:r>
              <a:rPr lang="en-US" altLang="zh-CN" sz="2000" dirty="0">
                <a:solidFill>
                  <a:srgbClr val="FF0000"/>
                </a:solidFill>
              </a:rPr>
              <a:t>KIMI</a:t>
            </a:r>
            <a:r>
              <a:rPr lang="zh-CN" altLang="en-US" sz="2000" dirty="0">
                <a:solidFill>
                  <a:srgbClr val="FF0000"/>
                </a:solidFill>
              </a:rPr>
              <a:t> 概念股，火了一波公司，部分券商</a:t>
            </a:r>
            <a:r>
              <a:rPr lang="en-US" altLang="zh-CN" sz="2000" dirty="0">
                <a:solidFill>
                  <a:srgbClr val="FF0000"/>
                </a:solidFill>
              </a:rPr>
              <a:t>·</a:t>
            </a:r>
            <a:r>
              <a:rPr lang="zh-CN" altLang="en-US" sz="2000" dirty="0">
                <a:solidFill>
                  <a:srgbClr val="FF0000"/>
                </a:solidFill>
              </a:rPr>
              <a:t> 二级赚一茬：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A</a:t>
            </a:r>
            <a:r>
              <a:rPr lang="zh-CN" altLang="en-US" sz="1800" dirty="0">
                <a:latin typeface="Gill Sans MT" panose="020B0502020104020203" pitchFamily="34" charset="0"/>
              </a:rPr>
              <a:t> 股真的是什么都可以炒的，只要有故事</a:t>
            </a:r>
            <a:r>
              <a:rPr lang="en-US" altLang="zh-CN" sz="1800" dirty="0">
                <a:latin typeface="Gill Sans MT" panose="020B0502020104020203" pitchFamily="34" charset="0"/>
              </a:rPr>
              <a:t>…</a:t>
            </a:r>
            <a:r>
              <a:rPr lang="zh-CN" altLang="en-US" sz="1800" dirty="0">
                <a:latin typeface="Gill Sans MT" panose="020B0502020104020203" pitchFamily="34" charset="0"/>
              </a:rPr>
              <a:t> 入局需谨慎，炒股要大胆；可投资的热点仍然在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，其他行业（医药、消费等）增长和故事在哪里？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赶紧来了解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行业与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领域，但是不要相信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网课、不要相信李一舟，多给 </a:t>
            </a:r>
            <a:r>
              <a:rPr lang="en-US" altLang="zh-CN" sz="1800" dirty="0">
                <a:latin typeface="Gill Sans MT" panose="020B0502020104020203" pitchFamily="34" charset="0"/>
              </a:rPr>
              <a:t>ZOMI</a:t>
            </a:r>
            <a:r>
              <a:rPr lang="zh-CN" altLang="en-US" sz="1800" dirty="0">
                <a:latin typeface="Gill Sans MT" panose="020B0502020104020203" pitchFamily="34" charset="0"/>
              </a:rPr>
              <a:t> 点赞多关注和推广宣传下 </a:t>
            </a:r>
            <a:r>
              <a:rPr lang="en-US" altLang="zh-CN" sz="1800" dirty="0">
                <a:latin typeface="Gill Sans MT" panose="020B0502020104020203" pitchFamily="34" charset="0"/>
              </a:rPr>
              <a:t>ZOMI</a:t>
            </a:r>
            <a:r>
              <a:rPr lang="zh-CN" altLang="en-US" sz="1800" dirty="0">
                <a:latin typeface="Gill Sans MT" panose="020B0502020104020203" pitchFamily="34" charset="0"/>
              </a:rPr>
              <a:t>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大模型虽然有技术成果，但仍处于上半场，下半场产品和商业模式还没到；投大模型公司而不是投大模型，包括大模型应用、训推一体化的公司。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49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大模型降价潮：</a:t>
            </a:r>
            <a:r>
              <a:rPr lang="zh-CN" altLang="en-US" sz="2400" dirty="0">
                <a:latin typeface="Gill Sans MT" panose="020B0502020104020203" pitchFamily="34" charset="0"/>
              </a:rPr>
              <a:t>最新 </a:t>
            </a:r>
            <a:r>
              <a:rPr lang="en-US" altLang="zh-CN" sz="2400" dirty="0">
                <a:latin typeface="Gill Sans MT" panose="020B0502020104020203" pitchFamily="34" charset="0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</a:rPr>
              <a:t> 大模型降价对比介绍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降价技术分析：</a:t>
            </a:r>
            <a:r>
              <a:rPr lang="en-US" altLang="zh-CN" sz="2400" dirty="0">
                <a:latin typeface="Gill Sans MT" panose="020B0502020104020203" pitchFamily="34" charset="0"/>
              </a:rPr>
              <a:t>MOE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KVCache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低精度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MLA</a:t>
            </a:r>
            <a:r>
              <a:rPr lang="zh-CN" altLang="en-US" sz="2400" dirty="0">
                <a:latin typeface="Gill Sans MT" panose="020B0502020104020203" pitchFamily="34" charset="0"/>
              </a:rPr>
              <a:t> 推理提速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看大模型降价趋势：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百模厂商的冲击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zh-CN" altLang="en-US" sz="9600" dirty="0">
                <a:latin typeface="Gill Sans MT" panose="020B0502020104020203" pitchFamily="34" charset="0"/>
              </a:rPr>
              <a:t>大模型降价潮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马斯克高调宣传 </a:t>
            </a:r>
            <a:r>
              <a:rPr lang="en-US" altLang="zh-CN" dirty="0"/>
              <a:t>XAI</a:t>
            </a:r>
            <a:r>
              <a:rPr lang="zh-CN" altLang="en-US" dirty="0"/>
              <a:t> 开源 </a:t>
            </a:r>
            <a:r>
              <a:rPr lang="en-US" altLang="zh-CN" dirty="0"/>
              <a:t>Grok-1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E93031B-4D68-CA4B-98AD-8E688030A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Grok-1</a:t>
            </a:r>
            <a:r>
              <a:rPr lang="zh-CN" altLang="en-US" dirty="0"/>
              <a:t>当前参数量最大的开源大语言模型 </a:t>
            </a:r>
            <a:r>
              <a:rPr lang="en-US" altLang="zh-CN" dirty="0">
                <a:hlinkClick r:id="rId2"/>
              </a:rPr>
              <a:t>https://github.com/xai-org/grok-1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29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zh-CN" altLang="en-US" sz="9600" dirty="0">
                <a:latin typeface="Gill Sans MT" panose="020B0502020104020203" pitchFamily="34" charset="0"/>
              </a:rPr>
              <a:t>降价技术分析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69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CBAEAA-14CF-0A40-8EFC-24F960E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长文本的优点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9C976-8268-CD4D-989A-FD85D1D7D3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更好地理解文档：</a:t>
            </a:r>
            <a:r>
              <a:rPr lang="zh-CN" altLang="en-US" dirty="0"/>
              <a:t>通过扩展上下文窗口，</a:t>
            </a:r>
            <a:r>
              <a:rPr lang="en-US" altLang="zh-CN" dirty="0"/>
              <a:t>LLM</a:t>
            </a:r>
            <a:r>
              <a:rPr lang="zh-CN" altLang="en-US" dirty="0"/>
              <a:t> 可以更好地捕捉文档中长距离依赖和全局信息</a:t>
            </a:r>
            <a:r>
              <a:rPr lang="en-US" altLang="zh-CN" dirty="0"/>
              <a:t>,</a:t>
            </a:r>
            <a:r>
              <a:rPr lang="zh-CN" altLang="en-US" dirty="0"/>
              <a:t>从而提高摘要、问答等任务的性能。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增强指代消解：</a:t>
            </a:r>
            <a:r>
              <a:rPr lang="zh-CN" altLang="en-US" dirty="0"/>
              <a:t>更长上下文窗口，帮助 </a:t>
            </a:r>
            <a:r>
              <a:rPr lang="en-US" altLang="zh-CN" dirty="0"/>
              <a:t>LLM</a:t>
            </a:r>
            <a:r>
              <a:rPr lang="zh-CN" altLang="en-US" dirty="0"/>
              <a:t> 更好地确定代词所指代的实体，从而提高指代消解的准确性。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改进机器翻译：</a:t>
            </a:r>
            <a:r>
              <a:rPr lang="zh-CN" altLang="en-US" dirty="0"/>
              <a:t>扩展上下文有助于更好地保留原文的语义，尤其是在专业术语、歧义词等方面，提高翻译质量。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增强</a:t>
            </a:r>
            <a:r>
              <a:rPr lang="en-US" altLang="zh-CN" dirty="0">
                <a:solidFill>
                  <a:srgbClr val="FF0000"/>
                </a:solidFill>
              </a:rPr>
              <a:t>few-shot</a:t>
            </a:r>
            <a:r>
              <a:rPr lang="zh-CN" altLang="en-US" dirty="0">
                <a:solidFill>
                  <a:srgbClr val="FF0000"/>
                </a:solidFill>
              </a:rPr>
              <a:t> 能力：</a:t>
            </a:r>
            <a:r>
              <a:rPr lang="en-US" altLang="zh-CN" dirty="0"/>
              <a:t>LLM</a:t>
            </a:r>
            <a:r>
              <a:rPr lang="zh-CN" altLang="en-US" dirty="0"/>
              <a:t> 可以更好地进行 </a:t>
            </a:r>
            <a:r>
              <a:rPr lang="en-US" altLang="zh-CN" dirty="0"/>
              <a:t>few-shot</a:t>
            </a:r>
            <a:r>
              <a:rPr lang="zh-CN" altLang="en-US" dirty="0"/>
              <a:t> 学习，提高新任务泛化能力。</a:t>
            </a:r>
            <a:r>
              <a:rPr lang="en-US" altLang="zh-CN" dirty="0"/>
              <a:t>LLM</a:t>
            </a:r>
            <a:r>
              <a:rPr lang="zh-CN" altLang="en-US" dirty="0"/>
              <a:t> 直接通过 </a:t>
            </a:r>
            <a:r>
              <a:rPr lang="en-US" altLang="zh-CN" dirty="0"/>
              <a:t>Prompt</a:t>
            </a:r>
            <a:r>
              <a:rPr lang="zh-CN" altLang="en-US" dirty="0"/>
              <a:t> 就可以让模型学到新能力。</a:t>
            </a:r>
          </a:p>
        </p:txBody>
      </p:sp>
    </p:spTree>
    <p:extLst>
      <p:ext uri="{BB962C8B-B14F-4D97-AF65-F5344CB8AC3E}">
        <p14:creationId xmlns:p14="http://schemas.microsoft.com/office/powerpoint/2010/main" val="24454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zh-CN" altLang="en-US" dirty="0">
                <a:latin typeface="Gill Sans MT" panose="020B0502020104020203" pitchFamily="34" charset="0"/>
              </a:rPr>
              <a:t>看 </a:t>
            </a:r>
            <a:r>
              <a:rPr lang="en-US" altLang="zh-CN" dirty="0">
                <a:latin typeface="Gill Sans MT" panose="020B0502020104020203" pitchFamily="34" charset="0"/>
              </a:rPr>
              <a:t>LLM</a:t>
            </a:r>
            <a:r>
              <a:rPr lang="zh-CN" altLang="en-US" dirty="0">
                <a:latin typeface="Gill Sans MT" panose="020B0502020104020203" pitchFamily="34" charset="0"/>
              </a:rPr>
              <a:t> 趋势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1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对百模大战产商思考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年国内外开源闭源大爆发，开源还是闭源之争：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 err="1">
                <a:latin typeface="Gill Sans MT" panose="020B0502020104020203" pitchFamily="34" charset="0"/>
              </a:rPr>
              <a:t>DeepSpeek</a:t>
            </a:r>
            <a:r>
              <a:rPr lang="zh-CN" altLang="en-US" sz="1800" dirty="0">
                <a:latin typeface="Gill Sans MT" panose="020B0502020104020203" pitchFamily="34" charset="0"/>
              </a:rPr>
              <a:t> 引爆国内</a:t>
            </a:r>
            <a:r>
              <a:rPr lang="zh-CN" altLang="en-US" sz="1800">
                <a:latin typeface="Gill Sans MT" panose="020B0502020104020203" pitchFamily="34" charset="0"/>
              </a:rPr>
              <a:t>大模型开源？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百模大战的厂商核心竞争力在何方？应用服务？政企关系订单？转变文生视频 </a:t>
            </a:r>
            <a:r>
              <a:rPr lang="en-US" altLang="zh-CN" sz="1800" dirty="0">
                <a:latin typeface="Gill Sans MT" panose="020B0502020104020203" pitchFamily="34" charset="0"/>
              </a:rPr>
              <a:t>SORA</a:t>
            </a:r>
            <a:r>
              <a:rPr lang="zh-CN" altLang="en-US" sz="1800" dirty="0">
                <a:latin typeface="Gill Sans MT" panose="020B0502020104020203" pitchFamily="34" charset="0"/>
              </a:rPr>
              <a:t> 赛道？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面对国外王炸级产品，选择什么时候发布自家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大模型合适？</a:t>
            </a:r>
          </a:p>
        </p:txBody>
      </p:sp>
    </p:spTree>
    <p:extLst>
      <p:ext uri="{BB962C8B-B14F-4D97-AF65-F5344CB8AC3E}">
        <p14:creationId xmlns:p14="http://schemas.microsoft.com/office/powerpoint/2010/main" val="116911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40335</TotalTime>
  <Words>753</Words>
  <Application>Microsoft Macintosh PowerPoint</Application>
  <PresentationFormat>自定义</PresentationFormat>
  <Paragraphs>85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马斯克高调宣传 XAI 开源 Grok-1</vt:lpstr>
      <vt:lpstr>PowerPoint 演示文稿</vt:lpstr>
      <vt:lpstr>长文本的优点</vt:lpstr>
      <vt:lpstr>PowerPoint 演示文稿</vt:lpstr>
      <vt:lpstr>对百模大战产商思考</vt:lpstr>
      <vt:lpstr>对百模大战产商思考</vt:lpstr>
      <vt:lpstr>对计算产商思考</vt:lpstr>
      <vt:lpstr>对投融资思考 I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10869</cp:revision>
  <cp:lastPrinted>2023-09-08T09:14:01Z</cp:lastPrinted>
  <dcterms:created xsi:type="dcterms:W3CDTF">2020-08-28T08:44:19Z</dcterms:created>
  <dcterms:modified xsi:type="dcterms:W3CDTF">2024-06-12T14:12:39Z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